
<file path=[Content_Types].xml><?xml version="1.0" encoding="utf-8"?>
<Types xmlns="http://schemas.openxmlformats.org/package/2006/content-types">
  <Default Extension="png" ContentType="image/png"/>
  <Default Extension="bin" ContentType="application/vnd.ms-office.activeX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docx" ContentType="application/vnd.openxmlformats-officedocument.wordprocessingml.document"/>
  <Default Extension="vml" ContentType="application/vnd.openxmlformats-officedocument.vmlDrawing"/>
  <Default Extension="gif" ContentType="image/gif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activeX/activeX1.xml" ContentType="application/vnd.ms-office.activeX+xml"/>
  <Override PartName="/ppt/activeX/activeX2.xml" ContentType="application/vnd.ms-office.activeX+xml"/>
  <Override PartName="/ppt/notesSlides/notesSlide1.xml" ContentType="application/vnd.openxmlformats-officedocument.presentationml.notesSlide+xml"/>
  <Override PartName="/ppt/embeddings/oleObject1.bin" ContentType="application/vnd.openxmlformats-officedocument.oleObject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activeX/activeX3.xml" ContentType="application/vnd.ms-office.activeX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5"/>
  </p:notesMasterIdLst>
  <p:sldIdLst>
    <p:sldId id="262" r:id="rId2"/>
    <p:sldId id="256" r:id="rId3"/>
    <p:sldId id="267" r:id="rId4"/>
    <p:sldId id="271" r:id="rId5"/>
    <p:sldId id="270" r:id="rId6"/>
    <p:sldId id="257" r:id="rId7"/>
    <p:sldId id="258" r:id="rId8"/>
    <p:sldId id="259" r:id="rId9"/>
    <p:sldId id="268" r:id="rId10"/>
    <p:sldId id="269" r:id="rId11"/>
    <p:sldId id="264" r:id="rId12"/>
    <p:sldId id="265" r:id="rId13"/>
    <p:sldId id="263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412" autoAdjust="0"/>
    <p:restoredTop sz="94660"/>
  </p:normalViewPr>
  <p:slideViewPr>
    <p:cSldViewPr>
      <p:cViewPr varScale="1">
        <p:scale>
          <a:sx n="54" d="100"/>
          <a:sy n="54" d="100"/>
        </p:scale>
        <p:origin x="-994" y="-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1152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activeX/_rels/activeX1.xml.rels><?xml version="1.0" encoding="UTF-8" standalone="yes"?>
<Relationships xmlns="http://schemas.openxmlformats.org/package/2006/relationships"><Relationship Id="rId1" Type="http://schemas.microsoft.com/office/2006/relationships/activeXControlBinary" Target="activeX1.bin"/></Relationships>
</file>

<file path=ppt/activeX/_rels/activeX2.xml.rels><?xml version="1.0" encoding="UTF-8" standalone="yes"?>
<Relationships xmlns="http://schemas.openxmlformats.org/package/2006/relationships"><Relationship Id="rId1" Type="http://schemas.microsoft.com/office/2006/relationships/activeXControlBinary" Target="activeX2.bin"/></Relationships>
</file>

<file path=ppt/activeX/_rels/activeX3.xml.rels><?xml version="1.0" encoding="UTF-8" standalone="yes"?>
<Relationships xmlns="http://schemas.openxmlformats.org/package/2006/relationships"><Relationship Id="rId1" Type="http://schemas.microsoft.com/office/2006/relationships/activeXControlBinary" Target="activeX3.bin"/></Relationships>
</file>

<file path=ppt/activeX/activeX1.xml><?xml version="1.0" encoding="utf-8"?>
<ax:ocx xmlns:ax="http://schemas.microsoft.com/office/2006/activeX" xmlns:r="http://schemas.openxmlformats.org/officeDocument/2006/relationships" ax:classid="{D27CDB6E-AE6D-11CF-96B8-444553540000}" ax:persistence="persistStorage" r:id="rId1"/>
</file>

<file path=ppt/activeX/activeX2.xml><?xml version="1.0" encoding="utf-8"?>
<ax:ocx xmlns:ax="http://schemas.microsoft.com/office/2006/activeX" xmlns:r="http://schemas.openxmlformats.org/officeDocument/2006/relationships" ax:classid="{D27CDB6E-AE6D-11CF-96B8-444553540000}" ax:persistence="persistStorage" r:id="rId1"/>
</file>

<file path=ppt/activeX/activeX3.xml><?xml version="1.0" encoding="utf-8"?>
<ax:ocx xmlns:ax="http://schemas.microsoft.com/office/2006/activeX" xmlns:r="http://schemas.openxmlformats.org/officeDocument/2006/relationships" ax:classid="{D27CDB6E-AE6D-11CF-96B8-444553540000}" ax:persistence="persistStorage" r:id="rId1"/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png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image" Target="../media/image9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B261CFD-5867-439F-93F5-4DEF24330714}" type="datetimeFigureOut">
              <a:rPr lang="en-US" smtClean="0"/>
              <a:t>11/7/2011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F1A5653-A732-4640-B08B-610D48E5CD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14878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Dee </a:t>
            </a:r>
            <a:r>
              <a:rPr lang="en-US" dirty="0" smtClean="0"/>
              <a:t>Allen in edit view no need to download additional</a:t>
            </a:r>
            <a:r>
              <a:rPr lang="en-US" baseline="0" dirty="0" smtClean="0"/>
              <a:t> files, right click the object </a:t>
            </a:r>
            <a:r>
              <a:rPr lang="en-US" baseline="0" smtClean="0"/>
              <a:t>to open.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1A5653-A732-4640-B08B-610D48E5CD39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998896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Misty </a:t>
            </a:r>
            <a:r>
              <a:rPr lang="en-US" dirty="0" err="1" smtClean="0"/>
              <a:t>Mapes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1A5653-A732-4640-B08B-610D48E5CD39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416949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Jim Kinsella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1A5653-A732-4640-B08B-610D48E5CD39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260168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Chris Gregory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1A5653-A732-4640-B08B-610D48E5CD39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355280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Maria Gottschalk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1A5653-A732-4640-B08B-610D48E5CD39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20531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Title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533B52-6D36-477A-9D47-FB4C56318CD0}" type="datetimeFigureOut">
              <a:rPr lang="en-US" smtClean="0"/>
              <a:pPr/>
              <a:t>11/7/2011</a:t>
            </a:fld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CD18D295-2364-4C8F-82E7-C0F474FF30C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533B52-6D36-477A-9D47-FB4C56318CD0}" type="datetimeFigureOut">
              <a:rPr lang="en-US" smtClean="0"/>
              <a:pPr/>
              <a:t>11/7/2011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18D295-2364-4C8F-82E7-C0F474FF30C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533B52-6D36-477A-9D47-FB4C56318CD0}" type="datetimeFigureOut">
              <a:rPr lang="en-US" smtClean="0"/>
              <a:pPr/>
              <a:t>11/7/2011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18D295-2364-4C8F-82E7-C0F474FF30C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7" name="Content Placeholder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533B52-6D36-477A-9D47-FB4C56318CD0}" type="datetimeFigureOut">
              <a:rPr lang="en-US" smtClean="0"/>
              <a:pPr/>
              <a:t>11/7/2011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CD18D295-2364-4C8F-82E7-C0F474FF30C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533B52-6D36-477A-9D47-FB4C56318CD0}" type="datetimeFigureOut">
              <a:rPr lang="en-US" smtClean="0"/>
              <a:pPr/>
              <a:t>11/7/2011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18D295-2364-4C8F-82E7-C0F474FF30C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533B52-6D36-477A-9D47-FB4C56318CD0}" type="datetimeFigureOut">
              <a:rPr lang="en-US" smtClean="0"/>
              <a:pPr/>
              <a:t>11/7/2011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18D295-2364-4C8F-82E7-C0F474FF30C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5" name="Text Placeholder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8" name="Content Placeholder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533B52-6D36-477A-9D47-FB4C56318CD0}" type="datetimeFigureOut">
              <a:rPr lang="en-US" smtClean="0"/>
              <a:pPr/>
              <a:t>11/7/2011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CD18D295-2364-4C8F-82E7-C0F474FF30C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533B52-6D36-477A-9D47-FB4C56318CD0}" type="datetimeFigureOut">
              <a:rPr lang="en-US" smtClean="0"/>
              <a:pPr/>
              <a:t>11/7/2011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18D295-2364-4C8F-82E7-C0F474FF30C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533B52-6D36-477A-9D47-FB4C56318CD0}" type="datetimeFigureOut">
              <a:rPr lang="en-US" smtClean="0"/>
              <a:pPr/>
              <a:t>11/7/2011</a:t>
            </a:fld>
            <a:endParaRPr lang="en-US"/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18D295-2364-4C8F-82E7-C0F474FF30C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533B52-6D36-477A-9D47-FB4C56318CD0}" type="datetimeFigureOut">
              <a:rPr lang="en-US" smtClean="0"/>
              <a:pPr/>
              <a:t>11/7/2011</a:t>
            </a:fld>
            <a:endParaRPr lang="en-US"/>
          </a:p>
        </p:txBody>
      </p:sp>
      <p:sp>
        <p:nvSpPr>
          <p:cNvPr id="29" name="Footer Placeholder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18D295-2364-4C8F-82E7-C0F474FF30C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533B52-6D36-477A-9D47-FB4C56318CD0}" type="datetimeFigureOut">
              <a:rPr lang="en-US" smtClean="0"/>
              <a:pPr/>
              <a:t>11/7/2011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18D295-2364-4C8F-82E7-C0F474FF30C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6A533B52-6D36-477A-9D47-FB4C56318CD0}" type="datetimeFigureOut">
              <a:rPr lang="en-US" smtClean="0"/>
              <a:pPr/>
              <a:t>11/7/2011</a:t>
            </a:fld>
            <a:endParaRPr lang="en-US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CD18D295-2364-4C8F-82E7-C0F474FF30C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itle Placeholder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gi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control" Target="../activeX/activeX3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20.w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mailto:mgregory@ilvirtual.org" TargetMode="External"/><Relationship Id="rId2" Type="http://schemas.openxmlformats.org/officeDocument/2006/relationships/hyperlink" Target="mailto:dallen@ilvirtual.or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mailto:mariag817@comcast.net" TargetMode="External"/><Relationship Id="rId5" Type="http://schemas.openxmlformats.org/officeDocument/2006/relationships/hyperlink" Target="mailto:mapesm@ttown.k12.il.us" TargetMode="External"/><Relationship Id="rId4" Type="http://schemas.openxmlformats.org/officeDocument/2006/relationships/hyperlink" Target="mailto:jkinse@gmail.com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control" Target="../activeX/activeX1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control" Target="../activeX/activeX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hyperlink" Target="Schedule%20of%20Unit%20Due%20Dates%202011-12.docx" TargetMode="External"/><Relationship Id="rId3" Type="http://schemas.openxmlformats.org/officeDocument/2006/relationships/notesSlide" Target="../notesSlides/notesSlide1.xml"/><Relationship Id="rId7" Type="http://schemas.openxmlformats.org/officeDocument/2006/relationships/image" Target="../media/image9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package" Target="../embeddings/Microsoft_Excel_Worksheet1.xlsx"/><Relationship Id="rId11" Type="http://schemas.openxmlformats.org/officeDocument/2006/relationships/image" Target="../media/image10.wmf"/><Relationship Id="rId5" Type="http://schemas.openxmlformats.org/officeDocument/2006/relationships/hyperlink" Target="Sample%20PreCalc%20%201st%20Sem%20Content%20GradeSheet%202011-2012%20Public.xlsx" TargetMode="External"/><Relationship Id="rId10" Type="http://schemas.openxmlformats.org/officeDocument/2006/relationships/package" Target="../embeddings/Microsoft_Word_Document2.docx"/><Relationship Id="rId4" Type="http://schemas.openxmlformats.org/officeDocument/2006/relationships/image" Target="../media/image11.jpeg"/><Relationship Id="rId9" Type="http://schemas.openxmlformats.org/officeDocument/2006/relationships/oleObject" Target="../embeddings/oleObject1.bin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mgregory\Documents\IVS\VSS%20iNACOL\rawhide1.wmv" TargetMode="External"/><Relationship Id="rId5" Type="http://schemas.openxmlformats.org/officeDocument/2006/relationships/image" Target="../media/image13.gif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mgregory\Documents\IVS\VSS%20iNACOL\rawhide2.wmv" TargetMode="External"/><Relationship Id="rId5" Type="http://schemas.openxmlformats.org/officeDocument/2006/relationships/image" Target="../media/image15.jpeg"/><Relationship Id="rId4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gi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90600" y="1295400"/>
            <a:ext cx="7315200" cy="838200"/>
          </a:xfrm>
        </p:spPr>
        <p:txBody>
          <a:bodyPr>
            <a:normAutofit/>
          </a:bodyPr>
          <a:lstStyle/>
          <a:p>
            <a:pPr algn="ctr"/>
            <a:r>
              <a:rPr lang="en-US" sz="4400" dirty="0" smtClean="0"/>
              <a:t>Rolling, Rolling, Rolling</a:t>
            </a:r>
            <a:endParaRPr lang="en-US" sz="44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2895600"/>
            <a:ext cx="6400800" cy="1219200"/>
          </a:xfrm>
        </p:spPr>
        <p:txBody>
          <a:bodyPr>
            <a:normAutofit/>
          </a:bodyPr>
          <a:lstStyle/>
          <a:p>
            <a:pPr algn="ctr"/>
            <a:r>
              <a:rPr lang="en-US" dirty="0" smtClean="0"/>
              <a:t>Teacher Survival Techniques for Multiple Enrollment Models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914400" y="5410200"/>
            <a:ext cx="357809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Dee Allen, Online Instructor</a:t>
            </a:r>
          </a:p>
          <a:p>
            <a:r>
              <a:rPr lang="en-US" dirty="0" smtClean="0"/>
              <a:t>Christine Gregory, Online Instructor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029200" y="5410200"/>
            <a:ext cx="314355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Jim </a:t>
            </a:r>
            <a:r>
              <a:rPr lang="en-US" dirty="0" err="1" smtClean="0"/>
              <a:t>Kinsella</a:t>
            </a:r>
            <a:r>
              <a:rPr lang="en-US" dirty="0" smtClean="0"/>
              <a:t>, Online Instructor</a:t>
            </a:r>
          </a:p>
          <a:p>
            <a:r>
              <a:rPr lang="en-US" dirty="0" smtClean="0"/>
              <a:t>Misty </a:t>
            </a:r>
            <a:r>
              <a:rPr lang="en-US" dirty="0" err="1" smtClean="0"/>
              <a:t>Mapes</a:t>
            </a:r>
            <a:r>
              <a:rPr lang="en-US" dirty="0" smtClean="0"/>
              <a:t>, Online Instructor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895600" y="6019800"/>
            <a:ext cx="33884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Maria Gottschalk, LMS Specialist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MAKING IT BETTER…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686800" cy="4770438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Integration</a:t>
            </a:r>
          </a:p>
          <a:p>
            <a:pPr lvl="1"/>
            <a:r>
              <a:rPr lang="en-US" dirty="0" smtClean="0"/>
              <a:t>Do you work with multiple systems?  What can be integrated?</a:t>
            </a:r>
          </a:p>
          <a:p>
            <a:pPr lvl="1"/>
            <a:r>
              <a:rPr lang="en-US" dirty="0" smtClean="0"/>
              <a:t>Example:  Grade integration from LMS to SIS</a:t>
            </a:r>
          </a:p>
          <a:p>
            <a:pPr lvl="1"/>
            <a:r>
              <a:rPr lang="en-US" dirty="0" smtClean="0"/>
              <a:t>Example:  Integration of helpful tools like </a:t>
            </a:r>
            <a:r>
              <a:rPr lang="en-US" dirty="0" err="1" smtClean="0"/>
              <a:t>Turnitin</a:t>
            </a:r>
            <a:r>
              <a:rPr lang="en-US" dirty="0" smtClean="0"/>
              <a:t> to your LMS</a:t>
            </a:r>
          </a:p>
          <a:p>
            <a:r>
              <a:rPr lang="en-US" dirty="0" smtClean="0"/>
              <a:t>Customization</a:t>
            </a:r>
          </a:p>
          <a:p>
            <a:pPr lvl="1"/>
            <a:r>
              <a:rPr lang="en-US" dirty="0" smtClean="0"/>
              <a:t>Do you have specific needs?  Can you customize your LMS/SIS/tools to meet those needs?</a:t>
            </a:r>
          </a:p>
          <a:p>
            <a:pPr lvl="1"/>
            <a:r>
              <a:rPr lang="en-US" dirty="0" smtClean="0"/>
              <a:t>Example:  SIS customizations for our school contacts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2800" y="152400"/>
            <a:ext cx="1783080" cy="15544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MUCH OBLIGED!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Thank you for your attendance today!</a:t>
            </a:r>
            <a:endParaRPr lang="en-US" dirty="0"/>
          </a:p>
        </p:txBody>
      </p:sp>
      <p:sp>
        <p:nvSpPr>
          <p:cNvPr id="4" name="Rounded Rectangle 3"/>
          <p:cNvSpPr/>
          <p:nvPr/>
        </p:nvSpPr>
        <p:spPr>
          <a:xfrm>
            <a:off x="304800" y="2209800"/>
            <a:ext cx="8610600" cy="609600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Did you guess the second version of the Rawhide theme song?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2800" y="3505200"/>
            <a:ext cx="2133600" cy="2133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MUCH OBLIGED!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Thank you for your attendance today!</a:t>
            </a:r>
            <a:endParaRPr lang="en-US" dirty="0"/>
          </a:p>
        </p:txBody>
      </p:sp>
      <p:sp>
        <p:nvSpPr>
          <p:cNvPr id="4" name="Rounded Rectangle 3"/>
          <p:cNvSpPr/>
          <p:nvPr/>
        </p:nvSpPr>
        <p:spPr>
          <a:xfrm>
            <a:off x="304800" y="2209800"/>
            <a:ext cx="8610600" cy="609600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Did you guess the second version of the Rawhide theme song?</a:t>
            </a:r>
          </a:p>
        </p:txBody>
      </p:sp>
      <p:sp>
        <p:nvSpPr>
          <p:cNvPr id="6" name="Rounded Rectangle 5"/>
          <p:cNvSpPr/>
          <p:nvPr/>
        </p:nvSpPr>
        <p:spPr>
          <a:xfrm>
            <a:off x="457200" y="3962400"/>
            <a:ext cx="2590800" cy="1447800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That’s right!</a:t>
            </a:r>
          </a:p>
          <a:p>
            <a:pPr algn="ctr"/>
            <a:r>
              <a:rPr lang="en-US" dirty="0" smtClean="0"/>
              <a:t>The Blues Brothers!</a:t>
            </a:r>
          </a:p>
        </p:txBody>
      </p:sp>
    </p:spTree>
    <p:controls>
      <mc:AlternateContent xmlns:mc="http://schemas.openxmlformats.org/markup-compatibility/2006">
        <mc:Choice xmlns:v="urn:schemas-microsoft-com:vml" Requires="v">
          <p:control spid="4099" name="ShockwaveFlash1" r:id="rId2" imgW="5334462" imgH="3352381"/>
        </mc:Choice>
        <mc:Fallback>
          <p:control name="ShockwaveFlash1" r:id="rId2" imgW="5334462" imgH="3352381">
            <p:pic>
              <p:nvPicPr>
                <p:cNvPr id="0" name="ShockwaveFlash1"/>
                <p:cNvPicPr preferRelativeResize="0">
                  <a:picLocks noChangeArrowheads="1" noChangeShapeType="1"/>
                </p:cNvPicPr>
                <p:nvPr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3429000" y="3048000"/>
                  <a:ext cx="5334000" cy="335280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91240B29-F687-4F45-9708-019B960494DF}">
                    <a14:hiddenLine xmlns:a14="http://schemas.microsoft.com/office/drawing/2010/main" w="9525">
                      <a:noFill/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control>
        </mc:Fallback>
      </mc:AlternateContent>
    </p:controls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ShOUT</a:t>
            </a:r>
            <a:r>
              <a:rPr lang="en-US" dirty="0" smtClean="0"/>
              <a:t> OUT TO 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Dee Allen, Online Instructor – </a:t>
            </a:r>
            <a:r>
              <a:rPr lang="en-US" sz="2400" dirty="0" smtClean="0">
                <a:hlinkClick r:id="rId2"/>
              </a:rPr>
              <a:t>dallen@ilvirtual.org</a:t>
            </a:r>
            <a:endParaRPr lang="en-US" sz="2400" dirty="0" smtClean="0"/>
          </a:p>
          <a:p>
            <a:pPr>
              <a:buNone/>
            </a:pPr>
            <a:endParaRPr lang="en-US" sz="2400" dirty="0" smtClean="0"/>
          </a:p>
          <a:p>
            <a:r>
              <a:rPr lang="en-US" sz="2400" dirty="0" smtClean="0"/>
              <a:t>Christine Gregory, Online Instructor – </a:t>
            </a:r>
            <a:r>
              <a:rPr lang="en-US" sz="2400" dirty="0" smtClean="0">
                <a:hlinkClick r:id="rId3"/>
              </a:rPr>
              <a:t>mgregory@ilvirtual.org</a:t>
            </a:r>
            <a:r>
              <a:rPr lang="en-US" sz="2400" dirty="0" smtClean="0"/>
              <a:t> </a:t>
            </a:r>
          </a:p>
          <a:p>
            <a:pPr>
              <a:buNone/>
            </a:pPr>
            <a:endParaRPr lang="en-US" sz="2400" dirty="0" smtClean="0"/>
          </a:p>
          <a:p>
            <a:r>
              <a:rPr lang="en-US" sz="2400" dirty="0" smtClean="0"/>
              <a:t>Jim </a:t>
            </a:r>
            <a:r>
              <a:rPr lang="en-US" sz="2400" dirty="0" err="1" smtClean="0"/>
              <a:t>Kinsella</a:t>
            </a:r>
            <a:r>
              <a:rPr lang="en-US" sz="2400" dirty="0" smtClean="0"/>
              <a:t>, Online Instructor – </a:t>
            </a:r>
            <a:r>
              <a:rPr lang="en-US" sz="2400" dirty="0" smtClean="0">
                <a:hlinkClick r:id="rId4"/>
              </a:rPr>
              <a:t>jkinse@gmail.com</a:t>
            </a:r>
            <a:endParaRPr lang="en-US" sz="2400" dirty="0" smtClean="0"/>
          </a:p>
          <a:p>
            <a:pPr>
              <a:buNone/>
            </a:pPr>
            <a:endParaRPr lang="en-US" sz="2400" dirty="0" smtClean="0"/>
          </a:p>
          <a:p>
            <a:r>
              <a:rPr lang="en-US" sz="2400" dirty="0" smtClean="0"/>
              <a:t>Misty </a:t>
            </a:r>
            <a:r>
              <a:rPr lang="en-US" sz="2400" dirty="0" err="1" smtClean="0"/>
              <a:t>Mapes</a:t>
            </a:r>
            <a:r>
              <a:rPr lang="en-US" sz="2400" dirty="0" smtClean="0"/>
              <a:t>, Online Instructor – </a:t>
            </a:r>
            <a:r>
              <a:rPr lang="en-US" sz="2400" dirty="0" smtClean="0">
                <a:hlinkClick r:id="rId5"/>
              </a:rPr>
              <a:t>mapesm@ttown.k12.il.us</a:t>
            </a:r>
            <a:r>
              <a:rPr lang="en-US" sz="2400" dirty="0" smtClean="0"/>
              <a:t>  </a:t>
            </a:r>
          </a:p>
          <a:p>
            <a:endParaRPr lang="en-US" sz="2400" dirty="0" smtClean="0"/>
          </a:p>
          <a:p>
            <a:r>
              <a:rPr lang="en-US" sz="2400" dirty="0" smtClean="0"/>
              <a:t>Maria Gottschalk, LMS Specialist – </a:t>
            </a:r>
            <a:r>
              <a:rPr lang="en-US" sz="2400" dirty="0" smtClean="0">
                <a:hlinkClick r:id="rId6"/>
              </a:rPr>
              <a:t>mariag817@comcast.net</a:t>
            </a:r>
            <a:r>
              <a:rPr lang="en-US" sz="2400" dirty="0" smtClean="0"/>
              <a:t>  </a:t>
            </a:r>
          </a:p>
          <a:p>
            <a:pPr lvl="1">
              <a:buNone/>
            </a:pP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90600" y="381000"/>
            <a:ext cx="7315200" cy="838200"/>
          </a:xfrm>
        </p:spPr>
        <p:txBody>
          <a:bodyPr/>
          <a:lstStyle/>
          <a:p>
            <a:pPr algn="ctr"/>
            <a:r>
              <a:rPr lang="en-US" dirty="0" smtClean="0"/>
              <a:t>Rolling, Rolling, Rolling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5334000"/>
            <a:ext cx="6400800" cy="914400"/>
          </a:xfrm>
        </p:spPr>
        <p:txBody>
          <a:bodyPr>
            <a:normAutofit/>
          </a:bodyPr>
          <a:lstStyle/>
          <a:p>
            <a:r>
              <a:rPr lang="en-US" dirty="0" smtClean="0"/>
              <a:t>Teacher Survival Techniques for Multiple Enrollment Models</a:t>
            </a:r>
            <a:endParaRPr lang="en-US" dirty="0"/>
          </a:p>
        </p:txBody>
      </p:sp>
    </p:spTree>
    <p:controls>
      <mc:AlternateContent xmlns:mc="http://schemas.openxmlformats.org/markup-compatibility/2006">
        <mc:Choice xmlns:v="urn:schemas-microsoft-com:vml" Requires="v">
          <p:control spid="1027" name="ShockwaveFlash1" r:id="rId2" imgW="7009524" imgH="3657917"/>
        </mc:Choice>
        <mc:Fallback>
          <p:control name="ShockwaveFlash1" r:id="rId2" imgW="7009524" imgH="3657917">
            <p:pic>
              <p:nvPicPr>
                <p:cNvPr id="0" name="ShockwaveFlash1"/>
                <p:cNvPicPr preferRelativeResize="0">
                  <a:picLocks noChangeArrowheads="1" noChangeShapeType="1"/>
                </p:cNvPicPr>
                <p:nvPr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219200" y="1371600"/>
                  <a:ext cx="7008813" cy="365760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91240B29-F687-4F45-9708-019B960494DF}">
                    <a14:hiddenLine xmlns:a14="http://schemas.microsoft.com/office/drawing/2010/main" w="9525">
                      <a:noFill/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control>
        </mc:Fallback>
      </mc:AlternateContent>
    </p:controls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WHO ARE WE PARDNER?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371600"/>
            <a:ext cx="7162800" cy="2408237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Dee Allen, Online Instructor-Math</a:t>
            </a:r>
          </a:p>
          <a:p>
            <a:r>
              <a:rPr lang="en-US" dirty="0" smtClean="0"/>
              <a:t>Christine Gregory, Online Instructor-Science</a:t>
            </a:r>
          </a:p>
          <a:p>
            <a:r>
              <a:rPr lang="en-US" dirty="0" smtClean="0"/>
              <a:t>Jim </a:t>
            </a:r>
            <a:r>
              <a:rPr lang="en-US" dirty="0" err="1" smtClean="0"/>
              <a:t>Kinsella</a:t>
            </a:r>
            <a:r>
              <a:rPr lang="en-US" dirty="0" smtClean="0"/>
              <a:t>, Online Instructor-Social Studies</a:t>
            </a:r>
          </a:p>
          <a:p>
            <a:r>
              <a:rPr lang="en-US" dirty="0" smtClean="0"/>
              <a:t>Misty </a:t>
            </a:r>
            <a:r>
              <a:rPr lang="en-US" dirty="0" err="1" smtClean="0"/>
              <a:t>Mapes</a:t>
            </a:r>
            <a:r>
              <a:rPr lang="en-US" dirty="0" smtClean="0"/>
              <a:t>, Online Instructor-English</a:t>
            </a:r>
          </a:p>
          <a:p>
            <a:r>
              <a:rPr lang="en-US" dirty="0" smtClean="0"/>
              <a:t>Maria Gottschalk, LMS Specialist</a:t>
            </a:r>
            <a:endParaRPr lang="en-US" dirty="0"/>
          </a:p>
        </p:txBody>
      </p:sp>
      <p:sp>
        <p:nvSpPr>
          <p:cNvPr id="5" name="Explosion 2 4"/>
          <p:cNvSpPr/>
          <p:nvPr/>
        </p:nvSpPr>
        <p:spPr>
          <a:xfrm>
            <a:off x="4800600" y="2971800"/>
            <a:ext cx="4343400" cy="2590800"/>
          </a:xfrm>
          <a:prstGeom prst="irregularSeal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i="1" dirty="0" smtClean="0"/>
              <a:t>Sometimes teaching online is like herding cats!</a:t>
            </a:r>
            <a:endParaRPr lang="en-US" i="1" dirty="0"/>
          </a:p>
        </p:txBody>
      </p:sp>
    </p:spTree>
    <p:controls>
      <mc:AlternateContent xmlns:mc="http://schemas.openxmlformats.org/markup-compatibility/2006">
        <mc:Choice xmlns:v="urn:schemas-microsoft-com:vml" Requires="v">
          <p:control spid="5123" name="ShockwaveFlash1" r:id="rId2" imgW="4038095" imgH="2514818"/>
        </mc:Choice>
        <mc:Fallback>
          <p:control name="ShockwaveFlash1" r:id="rId2" imgW="4038095" imgH="2514818">
            <p:pic>
              <p:nvPicPr>
                <p:cNvPr id="0" name="ShockwaveFlash1"/>
                <p:cNvPicPr preferRelativeResize="0">
                  <a:picLocks noChangeArrowheads="1" noChangeShapeType="1"/>
                </p:cNvPicPr>
                <p:nvPr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609600" y="3962400"/>
                  <a:ext cx="4038600" cy="251460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91240B29-F687-4F45-9708-019B960494DF}">
                    <a14:hiddenLine xmlns:a14="http://schemas.microsoft.com/office/drawing/2010/main" w="9525">
                      <a:noFill/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control>
        </mc:Fallback>
      </mc:AlternateContent>
    </p:controls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ManaginG</a:t>
            </a:r>
            <a:r>
              <a:rPr lang="en-US" dirty="0" smtClean="0"/>
              <a:t> Multiple Enrollments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0200" y="1143001"/>
            <a:ext cx="6705600" cy="5498591"/>
          </a:xfrm>
        </p:spPr>
      </p:pic>
    </p:spTree>
    <p:extLst>
      <p:ext uri="{BB962C8B-B14F-4D97-AF65-F5344CB8AC3E}">
        <p14:creationId xmlns:p14="http://schemas.microsoft.com/office/powerpoint/2010/main" val="3141826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3631" y="304800"/>
            <a:ext cx="8686800" cy="1295400"/>
          </a:xfrm>
        </p:spPr>
        <p:txBody>
          <a:bodyPr>
            <a:normAutofit/>
          </a:bodyPr>
          <a:lstStyle/>
          <a:p>
            <a:r>
              <a:rPr lang="en-US" dirty="0" smtClean="0"/>
              <a:t>How do Instructors herd all those Cats?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3712" y="1600200"/>
            <a:ext cx="8650288" cy="4419600"/>
          </a:xfrm>
        </p:spPr>
        <p:txBody>
          <a:bodyPr>
            <a:noAutofit/>
          </a:bodyPr>
          <a:lstStyle/>
          <a:p>
            <a:r>
              <a:rPr lang="en-US" sz="2000" b="1" dirty="0" smtClean="0"/>
              <a:t>FACILITATE LEARNING and MEET </a:t>
            </a:r>
            <a:r>
              <a:rPr lang="en-US" sz="2000" b="1" dirty="0"/>
              <a:t>EMPLOYER EXPECTATIONS</a:t>
            </a:r>
          </a:p>
          <a:p>
            <a:pPr lvl="1"/>
            <a:r>
              <a:rPr lang="en-US" sz="1800" u="sng" dirty="0" smtClean="0"/>
              <a:t>Organize </a:t>
            </a:r>
            <a:r>
              <a:rPr lang="en-US" sz="1800" u="sng" dirty="0"/>
              <a:t>the </a:t>
            </a:r>
            <a:r>
              <a:rPr lang="en-US" sz="1800" u="sng" dirty="0" smtClean="0"/>
              <a:t>data</a:t>
            </a:r>
          </a:p>
          <a:p>
            <a:pPr lvl="2"/>
            <a:r>
              <a:rPr lang="en-US" sz="1800" dirty="0" smtClean="0"/>
              <a:t>Herd </a:t>
            </a:r>
            <a:r>
              <a:rPr lang="en-US" sz="1800" dirty="0"/>
              <a:t>students who aren’t on their pace</a:t>
            </a:r>
          </a:p>
          <a:p>
            <a:pPr lvl="2"/>
            <a:r>
              <a:rPr lang="en-US" sz="1800" dirty="0" smtClean="0"/>
              <a:t>Congratulate </a:t>
            </a:r>
            <a:r>
              <a:rPr lang="en-US" sz="1800" dirty="0"/>
              <a:t>and </a:t>
            </a:r>
            <a:r>
              <a:rPr lang="en-US" sz="1800" dirty="0" smtClean="0"/>
              <a:t>encourage </a:t>
            </a:r>
            <a:r>
              <a:rPr lang="en-US" sz="1800" dirty="0"/>
              <a:t>students who </a:t>
            </a:r>
            <a:r>
              <a:rPr lang="en-US" sz="1800" dirty="0" smtClean="0"/>
              <a:t>are</a:t>
            </a:r>
            <a:endParaRPr lang="en-US" sz="1800" b="1" u="sng" dirty="0"/>
          </a:p>
          <a:p>
            <a:pPr lvl="1"/>
            <a:r>
              <a:rPr lang="en-US" sz="1800" u="sng" dirty="0" smtClean="0"/>
              <a:t>Communicate!!!!!!!!</a:t>
            </a:r>
          </a:p>
          <a:p>
            <a:pPr lvl="2"/>
            <a:r>
              <a:rPr lang="en-US" sz="1800" dirty="0" smtClean="0"/>
              <a:t>Regularly communicate </a:t>
            </a:r>
            <a:r>
              <a:rPr lang="en-US" sz="1800" dirty="0"/>
              <a:t>with students, parents, schools</a:t>
            </a:r>
          </a:p>
          <a:p>
            <a:pPr lvl="2"/>
            <a:r>
              <a:rPr lang="en-US" sz="1800" dirty="0" smtClean="0"/>
              <a:t>Provide feedback </a:t>
            </a:r>
            <a:r>
              <a:rPr lang="en-US" sz="1800" dirty="0"/>
              <a:t>on student work</a:t>
            </a:r>
          </a:p>
          <a:p>
            <a:pPr lvl="1"/>
            <a:r>
              <a:rPr lang="en-US" sz="1800" u="sng" dirty="0" smtClean="0"/>
              <a:t>Schedule</a:t>
            </a:r>
          </a:p>
          <a:p>
            <a:pPr lvl="2"/>
            <a:r>
              <a:rPr lang="en-US" sz="1800" dirty="0" smtClean="0"/>
              <a:t>Teach synchronously </a:t>
            </a:r>
            <a:r>
              <a:rPr lang="en-US" sz="1800" dirty="0"/>
              <a:t>and </a:t>
            </a:r>
            <a:r>
              <a:rPr lang="en-US" sz="1800" dirty="0" smtClean="0"/>
              <a:t>asynchronously</a:t>
            </a:r>
          </a:p>
          <a:p>
            <a:pPr lvl="2"/>
            <a:r>
              <a:rPr lang="en-US" sz="1800" dirty="0" smtClean="0"/>
              <a:t>Maintain and supplement content</a:t>
            </a:r>
          </a:p>
          <a:p>
            <a:pPr marL="342900" lvl="2" indent="-342900">
              <a:buFont typeface="Wingdings 2"/>
              <a:buChar char=""/>
            </a:pPr>
            <a:r>
              <a:rPr lang="en-US" sz="2000" b="1" dirty="0" smtClean="0"/>
              <a:t>PUT </a:t>
            </a:r>
            <a:r>
              <a:rPr lang="en-US" sz="2000" b="1" dirty="0" err="1" smtClean="0"/>
              <a:t>Y’er</a:t>
            </a:r>
            <a:r>
              <a:rPr lang="en-US" sz="2000" b="1" dirty="0" smtClean="0"/>
              <a:t> FEET </a:t>
            </a:r>
            <a:r>
              <a:rPr lang="en-US" sz="2000" b="1" dirty="0"/>
              <a:t>UP BY THE CAMPFIRE</a:t>
            </a:r>
          </a:p>
          <a:p>
            <a:pPr lvl="1">
              <a:lnSpc>
                <a:spcPct val="150000"/>
              </a:lnSpc>
            </a:pPr>
            <a:r>
              <a:rPr lang="en-US" sz="1800" u="sng" dirty="0" smtClean="0"/>
              <a:t>Automate </a:t>
            </a:r>
            <a:r>
              <a:rPr lang="en-US" sz="1800" u="sng" dirty="0"/>
              <a:t>what you </a:t>
            </a:r>
            <a:r>
              <a:rPr lang="en-US" sz="1800" u="sng" dirty="0" smtClean="0"/>
              <a:t>can</a:t>
            </a:r>
          </a:p>
          <a:p>
            <a:pPr lvl="1">
              <a:lnSpc>
                <a:spcPct val="150000"/>
              </a:lnSpc>
            </a:pPr>
            <a:r>
              <a:rPr lang="en-US" sz="1800" u="sng" dirty="0" smtClean="0"/>
              <a:t>Work </a:t>
            </a:r>
            <a:r>
              <a:rPr lang="en-US" sz="1800" u="sng" dirty="0"/>
              <a:t>with your LMS/SIS to improve what you </a:t>
            </a:r>
            <a:r>
              <a:rPr lang="en-US" sz="1800" u="sng" dirty="0" smtClean="0"/>
              <a:t>have</a:t>
            </a:r>
            <a:endParaRPr lang="en-US" sz="1800" u="sng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9400" y="3655349"/>
            <a:ext cx="2271101" cy="30502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09995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ROPING THE Data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0879" y="1371600"/>
            <a:ext cx="7391400" cy="4267199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What are some of the challenges?</a:t>
            </a:r>
          </a:p>
          <a:p>
            <a:pPr lvl="1"/>
            <a:r>
              <a:rPr lang="en-US" dirty="0" smtClean="0"/>
              <a:t>Who are my students?  How do I reach them?</a:t>
            </a:r>
          </a:p>
          <a:p>
            <a:pPr lvl="1"/>
            <a:r>
              <a:rPr lang="en-US" dirty="0" smtClean="0"/>
              <a:t>What schools do they attend?</a:t>
            </a:r>
          </a:p>
          <a:p>
            <a:pPr lvl="1"/>
            <a:r>
              <a:rPr lang="en-US" dirty="0" smtClean="0"/>
              <a:t>When did my students start?</a:t>
            </a:r>
          </a:p>
          <a:p>
            <a:pPr lvl="1"/>
            <a:r>
              <a:rPr lang="en-US" dirty="0" smtClean="0"/>
              <a:t>Where are they in my course?</a:t>
            </a:r>
          </a:p>
          <a:p>
            <a:pPr lvl="1"/>
            <a:r>
              <a:rPr lang="en-US" dirty="0" smtClean="0"/>
              <a:t>Other challenges?</a:t>
            </a:r>
          </a:p>
          <a:p>
            <a:endParaRPr lang="en-US" dirty="0" smtClean="0"/>
          </a:p>
          <a:p>
            <a:r>
              <a:rPr lang="en-US" dirty="0" smtClean="0"/>
              <a:t>One solution?  </a:t>
            </a:r>
          </a:p>
          <a:p>
            <a:pPr>
              <a:buNone/>
            </a:pPr>
            <a:r>
              <a:rPr lang="en-US" dirty="0" smtClean="0"/>
              <a:t>    The incredible, exportable,</a:t>
            </a:r>
          </a:p>
          <a:p>
            <a:pPr>
              <a:buNone/>
            </a:pPr>
            <a:r>
              <a:rPr lang="en-US" dirty="0" smtClean="0"/>
              <a:t>    importable spreadsheet!</a:t>
            </a:r>
          </a:p>
        </p:txBody>
      </p:sp>
      <p:pic>
        <p:nvPicPr>
          <p:cNvPr id="4" name="Picture 3" descr="calfroping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876800" y="4016043"/>
            <a:ext cx="4267200" cy="284195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667000" y="6611779"/>
            <a:ext cx="220445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Photo:  http://thepioneerwoman.com</a:t>
            </a:r>
            <a:endParaRPr lang="en-US" sz="1000" dirty="0"/>
          </a:p>
        </p:txBody>
      </p:sp>
      <p:graphicFrame>
        <p:nvGraphicFramePr>
          <p:cNvPr id="6" name="Object 5">
            <a:hlinkClick r:id="rId5" action="ppaction://hlinkfile"/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89897648"/>
              </p:ext>
            </p:extLst>
          </p:nvPr>
        </p:nvGraphicFramePr>
        <p:xfrm>
          <a:off x="1447800" y="5562600"/>
          <a:ext cx="914400" cy="7921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72" name="Worksheet" showAsIcon="1" r:id="rId6" imgW="914400" imgH="792360" progId="Excel.Sheet.12">
                  <p:embed/>
                </p:oleObj>
              </mc:Choice>
              <mc:Fallback>
                <p:oleObj name="Worksheet" showAsIcon="1" r:id="rId6" imgW="914400" imgH="792360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447800" y="5562600"/>
                        <a:ext cx="914400" cy="7921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6">
            <a:hlinkClick r:id="rId8" action="ppaction://hlinkfile"/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80208866"/>
              </p:ext>
            </p:extLst>
          </p:nvPr>
        </p:nvGraphicFramePr>
        <p:xfrm>
          <a:off x="2652932" y="5562600"/>
          <a:ext cx="914400" cy="7921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73" name="Document" showAsIcon="1" r:id="rId10" imgW="914400" imgH="792360" progId="Word.Document.12">
                  <p:embed/>
                </p:oleObj>
              </mc:Choice>
              <mc:Fallback>
                <p:oleObj name="Document" showAsIcon="1" r:id="rId10" imgW="914400" imgH="79236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2652932" y="5562600"/>
                        <a:ext cx="914400" cy="7921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1984363" y="5298521"/>
            <a:ext cx="102233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Click to open</a:t>
            </a:r>
            <a:endParaRPr lang="en-US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Herding the email/communications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What are some of the challenges?</a:t>
            </a:r>
          </a:p>
          <a:p>
            <a:pPr lvl="1"/>
            <a:r>
              <a:rPr lang="en-US" dirty="0" smtClean="0"/>
              <a:t>Major challenge:  Multiple email accounts</a:t>
            </a:r>
          </a:p>
          <a:p>
            <a:pPr lvl="1"/>
            <a:r>
              <a:rPr lang="en-US" dirty="0" smtClean="0"/>
              <a:t>Managing large amounts of email</a:t>
            </a:r>
          </a:p>
          <a:p>
            <a:pPr lvl="1"/>
            <a:r>
              <a:rPr lang="en-US" dirty="0" smtClean="0"/>
              <a:t>What if my school asks students to send assignments via email?</a:t>
            </a:r>
          </a:p>
          <a:p>
            <a:pPr lvl="1"/>
            <a:r>
              <a:rPr lang="en-US" dirty="0" smtClean="0"/>
              <a:t>“Beeps” abound from multiple devices…</a:t>
            </a:r>
          </a:p>
          <a:p>
            <a:pPr lvl="1"/>
            <a:r>
              <a:rPr lang="en-US" dirty="0" smtClean="0"/>
              <a:t>Other challenges?</a:t>
            </a:r>
          </a:p>
          <a:p>
            <a:pPr lvl="1">
              <a:buNone/>
            </a:pPr>
            <a:endParaRPr lang="en-US" dirty="0" smtClean="0"/>
          </a:p>
          <a:p>
            <a:r>
              <a:rPr lang="en-US" dirty="0" smtClean="0"/>
              <a:t>One solution???</a:t>
            </a:r>
          </a:p>
          <a:p>
            <a:pPr>
              <a:buNone/>
            </a:pPr>
            <a:r>
              <a:rPr lang="en-US" dirty="0" smtClean="0"/>
              <a:t>    Use the tools in a robust email</a:t>
            </a:r>
          </a:p>
          <a:p>
            <a:pPr>
              <a:buNone/>
            </a:pPr>
            <a:r>
              <a:rPr lang="en-US" dirty="0" smtClean="0"/>
              <a:t>    program to manage all your accounts!</a:t>
            </a:r>
          </a:p>
        </p:txBody>
      </p:sp>
      <p:pic>
        <p:nvPicPr>
          <p:cNvPr id="7" name="rawhide1.wmv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6477000" y="3886200"/>
            <a:ext cx="2209800" cy="1657350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81900" y="1329983"/>
            <a:ext cx="1104900" cy="149824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vide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SCHEDULING THE DRIVE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What are the challenges?</a:t>
            </a:r>
          </a:p>
          <a:p>
            <a:pPr lvl="1"/>
            <a:r>
              <a:rPr lang="en-US" dirty="0" smtClean="0"/>
              <a:t>How to schedule time for synchronous communication that works for both me and my students?</a:t>
            </a:r>
          </a:p>
          <a:p>
            <a:pPr lvl="1"/>
            <a:r>
              <a:rPr lang="en-US" dirty="0" smtClean="0"/>
              <a:t>How to schedule time for grading, content management, etc.</a:t>
            </a:r>
          </a:p>
          <a:p>
            <a:pPr lvl="1"/>
            <a:r>
              <a:rPr lang="en-US" dirty="0" smtClean="0"/>
              <a:t>What about putting my feet up by the campfire?</a:t>
            </a:r>
          </a:p>
          <a:p>
            <a:pPr lvl="1"/>
            <a:r>
              <a:rPr lang="en-US" dirty="0" smtClean="0"/>
              <a:t>Other challenges?</a:t>
            </a:r>
          </a:p>
          <a:p>
            <a:pPr lvl="1">
              <a:buNone/>
            </a:pPr>
            <a:endParaRPr lang="en-US" dirty="0" smtClean="0"/>
          </a:p>
          <a:p>
            <a:r>
              <a:rPr lang="en-US" dirty="0" smtClean="0"/>
              <a:t>Possible Solutions?</a:t>
            </a:r>
          </a:p>
          <a:p>
            <a:pPr lvl="1"/>
            <a:r>
              <a:rPr lang="en-US" dirty="0" smtClean="0"/>
              <a:t>Google scheduler, other online </a:t>
            </a:r>
          </a:p>
          <a:p>
            <a:pPr lvl="1">
              <a:buNone/>
            </a:pPr>
            <a:r>
              <a:rPr lang="en-US" dirty="0" smtClean="0"/>
              <a:t>    scheduling programs </a:t>
            </a:r>
          </a:p>
          <a:p>
            <a:pPr lvl="1">
              <a:buNone/>
            </a:pPr>
            <a:r>
              <a:rPr lang="en-US" dirty="0" smtClean="0"/>
              <a:t>    (pros and cons)</a:t>
            </a:r>
          </a:p>
          <a:p>
            <a:endParaRPr lang="en-US" dirty="0"/>
          </a:p>
        </p:txBody>
      </p:sp>
      <p:sp>
        <p:nvSpPr>
          <p:cNvPr id="4" name="Oval Callout 3"/>
          <p:cNvSpPr/>
          <p:nvPr/>
        </p:nvSpPr>
        <p:spPr>
          <a:xfrm>
            <a:off x="6858000" y="0"/>
            <a:ext cx="2057400" cy="1676400"/>
          </a:xfrm>
          <a:prstGeom prst="wedgeEllipseCallout">
            <a:avLst>
              <a:gd name="adj1" fmla="val -37243"/>
              <a:gd name="adj2" fmla="val 68374"/>
            </a:avLst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Did you guess it was Frankie </a:t>
            </a:r>
            <a:r>
              <a:rPr lang="en-US" dirty="0" err="1" smtClean="0"/>
              <a:t>Laine</a:t>
            </a:r>
            <a:r>
              <a:rPr lang="en-US" dirty="0"/>
              <a:t>?</a:t>
            </a:r>
            <a:endParaRPr lang="en-US" dirty="0" smtClean="0"/>
          </a:p>
        </p:txBody>
      </p:sp>
      <p:pic>
        <p:nvPicPr>
          <p:cNvPr id="8" name="rawhide2.wmv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5791200" y="3886200"/>
            <a:ext cx="2590800" cy="1943100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3075" name="Picture 3" descr="C:\Users\Maria\AppData\Local\Microsoft\Windows\Temporary Internet Files\Content.IE5\1J8A3HT1\MP900305804[1]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239000" y="5410200"/>
            <a:ext cx="1557380" cy="85915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vide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MAKING IT BETTER…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686800" cy="4770438"/>
          </a:xfrm>
        </p:spPr>
        <p:txBody>
          <a:bodyPr>
            <a:normAutofit/>
          </a:bodyPr>
          <a:lstStyle/>
          <a:p>
            <a:r>
              <a:rPr lang="en-US" dirty="0" smtClean="0"/>
              <a:t>Automation</a:t>
            </a:r>
          </a:p>
          <a:p>
            <a:pPr lvl="1"/>
            <a:r>
              <a:rPr lang="en-US" dirty="0" smtClean="0"/>
              <a:t>What does my LMS, email, SIS allow me to automate?</a:t>
            </a:r>
          </a:p>
          <a:p>
            <a:pPr lvl="1"/>
            <a:r>
              <a:rPr lang="en-US" dirty="0" smtClean="0"/>
              <a:t>Example:  Automated emails</a:t>
            </a:r>
          </a:p>
          <a:p>
            <a:pPr lvl="1"/>
            <a:r>
              <a:rPr lang="en-US" dirty="0" smtClean="0"/>
              <a:t>Example:  Preformatted emails</a:t>
            </a:r>
          </a:p>
          <a:p>
            <a:pPr lvl="1"/>
            <a:r>
              <a:rPr lang="en-US" dirty="0" smtClean="0"/>
              <a:t>Example:  Release by condition (or restriction)</a:t>
            </a:r>
          </a:p>
          <a:p>
            <a:pPr lvl="1"/>
            <a:endParaRPr lang="en-US" dirty="0" smtClean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4600" y="4495800"/>
            <a:ext cx="2209800" cy="2209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rek">
  <a:themeElements>
    <a:clrScheme name="Trek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Trek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Trek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11306</TotalTime>
  <Words>584</Words>
  <Application>Microsoft Office PowerPoint</Application>
  <PresentationFormat>On-screen Show (4:3)</PresentationFormat>
  <Paragraphs>109</Paragraphs>
  <Slides>13</Slides>
  <Notes>5</Notes>
  <HiddenSlides>0</HiddenSlides>
  <MMClips>2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13</vt:i4>
      </vt:variant>
    </vt:vector>
  </HeadingPairs>
  <TitlesOfParts>
    <vt:vector size="16" baseType="lpstr">
      <vt:lpstr>Trek</vt:lpstr>
      <vt:lpstr>Microsoft Excel Worksheet</vt:lpstr>
      <vt:lpstr>Document</vt:lpstr>
      <vt:lpstr>Rolling, Rolling, Rolling</vt:lpstr>
      <vt:lpstr>Rolling, Rolling, Rolling</vt:lpstr>
      <vt:lpstr>WHO ARE WE PARDNER?</vt:lpstr>
      <vt:lpstr>ManaginG Multiple Enrollments</vt:lpstr>
      <vt:lpstr>How do Instructors herd all those Cats?</vt:lpstr>
      <vt:lpstr>ROPING THE Data</vt:lpstr>
      <vt:lpstr>Herding the email/communications</vt:lpstr>
      <vt:lpstr>SCHEDULING THE DRIVE</vt:lpstr>
      <vt:lpstr>MAKING IT BETTER…</vt:lpstr>
      <vt:lpstr>MAKING IT BETTER…</vt:lpstr>
      <vt:lpstr>MUCH OBLIGED!</vt:lpstr>
      <vt:lpstr>MUCH OBLIGED!</vt:lpstr>
      <vt:lpstr>ShOUT OUT TO US</vt:lpstr>
    </vt:vector>
  </TitlesOfParts>
  <Company>Toshiba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Maria</dc:creator>
  <cp:lastModifiedBy>mgregory</cp:lastModifiedBy>
  <cp:revision>261</cp:revision>
  <dcterms:created xsi:type="dcterms:W3CDTF">2011-10-25T21:26:51Z</dcterms:created>
  <dcterms:modified xsi:type="dcterms:W3CDTF">2011-11-07T16:22:40Z</dcterms:modified>
</cp:coreProperties>
</file>